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80" r:id="rId4"/>
  </p:sldMasterIdLst>
  <p:notesMasterIdLst>
    <p:notesMasterId r:id="rId15"/>
  </p:notesMasterIdLst>
  <p:handoutMasterIdLst>
    <p:handoutMasterId r:id="rId16"/>
  </p:handoutMasterIdLst>
  <p:sldIdLst>
    <p:sldId id="269" r:id="rId5"/>
    <p:sldId id="270" r:id="rId6"/>
    <p:sldId id="271" r:id="rId7"/>
    <p:sldId id="276" r:id="rId8"/>
    <p:sldId id="277" r:id="rId9"/>
    <p:sldId id="273" r:id="rId10"/>
    <p:sldId id="272" r:id="rId11"/>
    <p:sldId id="274" r:id="rId12"/>
    <p:sldId id="275" r:id="rId13"/>
    <p:sldId id="27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408" autoAdjust="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é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6C4D7D0-3927-4DBF-95D1-9E3BF4D1EA29}" type="datetime1">
              <a:rPr lang="cs-CZ" smtClean="0"/>
              <a:t>14.01.2026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063CFFE-8462-416E-AEB2-4E7281CE077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97077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é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noProof="0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F3599E-FB1B-4D91-9AF5-2782C98ECFC1}" type="datetime1">
              <a:rPr lang="cs-CZ" smtClean="0"/>
              <a:pPr/>
              <a:t>14.01.2026</a:t>
            </a:fld>
            <a:endParaRPr lang="cs-CZ" dirty="0"/>
          </a:p>
        </p:txBody>
      </p:sp>
      <p:sp>
        <p:nvSpPr>
          <p:cNvPr id="4" name="Zástupný symbol obrázku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cs-CZ" noProof="0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s-CZ" noProof="0" dirty="0"/>
              <a:t>Kliknutím můžete upravit styly předlohy textu.</a:t>
            </a:r>
          </a:p>
          <a:p>
            <a:pPr lvl="1" rtl="0"/>
            <a:r>
              <a:rPr lang="cs-CZ" noProof="0" dirty="0"/>
              <a:t>Druhá úroveň</a:t>
            </a:r>
          </a:p>
          <a:p>
            <a:pPr lvl="2" rtl="0"/>
            <a:r>
              <a:rPr lang="cs-CZ" noProof="0" dirty="0"/>
              <a:t>Třetí úroveň</a:t>
            </a:r>
          </a:p>
          <a:p>
            <a:pPr lvl="3" rtl="0"/>
            <a:r>
              <a:rPr lang="cs-CZ" noProof="0" dirty="0"/>
              <a:t>Čtvrtá úroveň</a:t>
            </a:r>
          </a:p>
          <a:p>
            <a:pPr lvl="4" rtl="0"/>
            <a:r>
              <a:rPr lang="cs-CZ" noProof="0" dirty="0"/>
              <a:t>Pátá úroveň</a:t>
            </a:r>
          </a:p>
        </p:txBody>
      </p:sp>
      <p:sp>
        <p:nvSpPr>
          <p:cNvPr id="6" name="Zástupné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4E81925-CA98-455D-A45B-7A71D36D9055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629094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14E81925-CA98-455D-A45B-7A71D36D9055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51268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1F670EF7-7934-4F67-A16E-B3569499563F}" type="datetime1">
              <a:rPr lang="cs-CZ" noProof="0" smtClean="0"/>
              <a:t>14.01.2026</a:t>
            </a:fld>
            <a:endParaRPr lang="cs-CZ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endParaRPr lang="cs-CZ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4FAB73BC-B049-4115-A692-8D63A059BFB8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9963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C7C0B69-64BB-4640-94C6-D2C15CAB907E}" type="datetime1">
              <a:rPr lang="cs-CZ" noProof="0" smtClean="0"/>
              <a:t>14.01.2026</a:t>
            </a:fld>
            <a:endParaRPr lang="cs-CZ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cs-CZ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83241446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10B9E51B-89A9-4D26-BD68-78238A027F5F}" type="datetime1">
              <a:rPr lang="cs-CZ" noProof="0" smtClean="0"/>
              <a:t>14.01.2026</a:t>
            </a:fld>
            <a:endParaRPr lang="cs-CZ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endParaRPr lang="cs-CZ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cs-CZ" noProof="0" smtClean="0"/>
              <a:t>‹#›</a:t>
            </a:fld>
            <a:endParaRPr lang="cs-CZ" noProof="0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5936845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1C62B95-77D8-4FFD-B4D5-74148F2894B5}" type="datetime1">
              <a:rPr lang="cs-CZ" noProof="0" smtClean="0"/>
              <a:t>14.01.2026</a:t>
            </a:fld>
            <a:endParaRPr lang="cs-CZ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cs-CZ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13287849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823A2E4-E259-4F57-AC9F-46D7EB7FDFF2}" type="datetime1">
              <a:rPr lang="cs-CZ" noProof="0" smtClean="0"/>
              <a:t>14.01.2026</a:t>
            </a:fld>
            <a:endParaRPr lang="cs-CZ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cs-CZ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43156775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15A0B49-2758-4D0A-A6E1-74479EE002B2}" type="datetime1">
              <a:rPr lang="cs-CZ" noProof="0" smtClean="0"/>
              <a:t>14.01.2026</a:t>
            </a:fld>
            <a:endParaRPr lang="cs-CZ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cs-CZ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071526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C7C0B69-64BB-4640-94C6-D2C15CAB907E}" type="datetime1">
              <a:rPr lang="cs-CZ" noProof="0" smtClean="0"/>
              <a:t>14.01.2026</a:t>
            </a:fld>
            <a:endParaRPr lang="cs-CZ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cs-CZ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56129759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pPr rtl="0"/>
            <a:fld id="{4F2934A5-7F28-41E6-A9FF-0C20F63CE56E}" type="datetime1">
              <a:rPr lang="cs-CZ" noProof="0" smtClean="0"/>
              <a:t>14.01.2026</a:t>
            </a:fld>
            <a:endParaRPr lang="cs-CZ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pPr rtl="0"/>
            <a:endParaRPr lang="cs-CZ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pPr rtl="0"/>
            <a:fld id="{4FAB73BC-B049-4115-A692-8D63A059BFB8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579627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pPr rtl="0"/>
            <a:fld id="{CC82BB3A-3ADC-415E-AEF7-22522B325255}" type="datetime1">
              <a:rPr lang="cs-CZ" noProof="0" smtClean="0"/>
              <a:t>14.01.2026</a:t>
            </a:fld>
            <a:endParaRPr lang="cs-CZ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pPr rtl="0"/>
            <a:endParaRPr lang="cs-CZ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pPr rtl="0"/>
            <a:fld id="{4FAB73BC-B049-4115-A692-8D63A059BFB8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00122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1ED440D-E810-40D5-AF3D-939772FCE3A7}" type="datetime1">
              <a:rPr lang="cs-CZ" noProof="0" smtClean="0"/>
              <a:t>14.01.2026</a:t>
            </a:fld>
            <a:endParaRPr lang="cs-CZ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cs-CZ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714193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D4636FF-F900-4EFC-94B1-4A75C81CB265}" type="datetime1">
              <a:rPr lang="cs-CZ" noProof="0" smtClean="0"/>
              <a:t>14.01.2026</a:t>
            </a:fld>
            <a:endParaRPr lang="cs-CZ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cs-CZ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247709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4C7C0B69-64BB-4640-94C6-D2C15CAB907E}" type="datetime1">
              <a:rPr lang="cs-CZ" noProof="0" smtClean="0"/>
              <a:t>14.01.2026</a:t>
            </a:fld>
            <a:endParaRPr lang="cs-CZ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cs-CZ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4FAB73BC-B049-4115-A692-8D63A059BFB8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436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6AE06C-CFD8-4FEF-B40F-369A5B066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cs-CZ" sz="5400" dirty="0">
                <a:solidFill>
                  <a:schemeClr val="accent1"/>
                </a:solidFill>
              </a:rPr>
              <a:t>Pedagogické lyceum</a:t>
            </a:r>
          </a:p>
        </p:txBody>
      </p:sp>
    </p:spTree>
    <p:extLst>
      <p:ext uri="{BB962C8B-B14F-4D97-AF65-F5344CB8AC3E}">
        <p14:creationId xmlns:p14="http://schemas.microsoft.com/office/powerpoint/2010/main" val="40251850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A1EB2C-9DAB-4F50-9F6E-F707EB2E8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Charakteristika vzdělávacího programu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B9734D8-69D3-40B4-AB18-050429919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sz="2400" b="1" dirty="0"/>
              <a:t>RVP </a:t>
            </a:r>
            <a:r>
              <a:rPr lang="pl-PL" sz="2400" b="1" dirty="0"/>
              <a:t>78 – 42 – M/03 Pedagogické lyceum</a:t>
            </a:r>
          </a:p>
          <a:p>
            <a:r>
              <a:rPr lang="pl-PL" sz="2400" b="1" dirty="0"/>
              <a:t>Rozvoj všeobecných kompetencí</a:t>
            </a:r>
            <a:r>
              <a:rPr lang="pl-PL" sz="2400" dirty="0"/>
              <a:t> </a:t>
            </a:r>
          </a:p>
          <a:p>
            <a:pPr lvl="1"/>
            <a:r>
              <a:rPr lang="pl-PL" sz="1800" dirty="0"/>
              <a:t>jazykové vzdělávání a matematika - posílení disponibilními hodinami</a:t>
            </a:r>
          </a:p>
          <a:p>
            <a:r>
              <a:rPr lang="pl-PL" sz="2400" b="1" dirty="0"/>
              <a:t>Rozvoj odborných kompetencí </a:t>
            </a:r>
          </a:p>
          <a:p>
            <a:pPr lvl="1"/>
            <a:r>
              <a:rPr lang="pl-PL" sz="1800" dirty="0"/>
              <a:t>Předměty z oblasti pedagogicko-psychologického vzdělávání</a:t>
            </a:r>
          </a:p>
          <a:p>
            <a:pPr lvl="1"/>
            <a:r>
              <a:rPr lang="pl-PL" sz="1800" dirty="0"/>
              <a:t>Specializace od 2. ročníku</a:t>
            </a:r>
          </a:p>
          <a:p>
            <a:pPr lvl="2"/>
            <a:r>
              <a:rPr lang="pl-PL" sz="1600" dirty="0"/>
              <a:t>Hudební výchova</a:t>
            </a:r>
          </a:p>
          <a:p>
            <a:pPr lvl="2"/>
            <a:r>
              <a:rPr lang="pl-PL" sz="1600" dirty="0"/>
              <a:t>Humanitní studia</a:t>
            </a:r>
          </a:p>
          <a:p>
            <a:pPr lvl="1"/>
            <a:r>
              <a:rPr lang="pl-PL" sz="1800" dirty="0"/>
              <a:t>Odborná praxe 1. – 3. ročník 3 týdny (instituce zabývající se vzděláváním a zájmovou činností dětí a dospělých)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27561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212D4B-52CF-4854-95A0-D0FD3D750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950" y="2498027"/>
            <a:ext cx="4195294" cy="1371600"/>
          </a:xfrm>
        </p:spPr>
        <p:txBody>
          <a:bodyPr>
            <a:normAutofit/>
          </a:bodyPr>
          <a:lstStyle/>
          <a:p>
            <a:r>
              <a:rPr lang="cs-CZ" sz="4000" dirty="0"/>
              <a:t>Učební plán</a:t>
            </a:r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id="{A2384044-81B2-4E80-853E-574C1CA0F03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537809" y="97053"/>
            <a:ext cx="4195294" cy="617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431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D3FC80B5-DC49-44E7-972C-16B906304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926" y="1967707"/>
            <a:ext cx="2875732" cy="4067333"/>
          </a:xfrm>
          <a:prstGeom prst="rect">
            <a:avLst/>
          </a:prstGeom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0B08B268-60E7-4EC6-BA8A-71C4B182D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Specializace hudební výchova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AA30886D-CFE6-478D-A14D-864EECCCA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6425953" cy="3931920"/>
          </a:xfrm>
        </p:spPr>
        <p:txBody>
          <a:bodyPr/>
          <a:lstStyle/>
          <a:p>
            <a:pPr algn="just"/>
            <a:r>
              <a:rPr lang="cs-CZ" dirty="0"/>
              <a:t>připravit žáky na studium hudební výchovy na vysoké škole s pedagogickým zaměřením</a:t>
            </a:r>
          </a:p>
          <a:p>
            <a:pPr algn="just"/>
            <a:r>
              <a:rPr lang="cs-CZ" dirty="0"/>
              <a:t>využívat hudební umění a vybrané hudební činnosti a aktivity v pedagogické práci s dětmi ve volném čase</a:t>
            </a:r>
          </a:p>
          <a:p>
            <a:pPr algn="just"/>
            <a:r>
              <a:rPr lang="cs-CZ" dirty="0"/>
              <a:t>vytvoření a prohlubování vztahu k hudbě jako takové, poznání hudby v jednotlivých dějinných obdobích a budování tolerance k různým hudebním projevům</a:t>
            </a:r>
          </a:p>
          <a:p>
            <a:pPr algn="just"/>
            <a:r>
              <a:rPr lang="cs-CZ" dirty="0"/>
              <a:t>osvojení vědomostí z oblasti hudební nauky a dějin hudby a získání dovedností hry na jeden hudební nástroj (např. klavír, kytara, flétna).  </a:t>
            </a:r>
          </a:p>
        </p:txBody>
      </p:sp>
    </p:spTree>
    <p:extLst>
      <p:ext uri="{BB962C8B-B14F-4D97-AF65-F5344CB8AC3E}">
        <p14:creationId xmlns:p14="http://schemas.microsoft.com/office/powerpoint/2010/main" val="176079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0B08B268-60E7-4EC6-BA8A-71C4B182D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Specializace humanitní studia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AA30886D-CFE6-478D-A14D-864EECCCA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6789938" cy="3931920"/>
          </a:xfrm>
        </p:spPr>
        <p:txBody>
          <a:bodyPr/>
          <a:lstStyle/>
          <a:p>
            <a:pPr algn="just"/>
            <a:r>
              <a:rPr lang="cs-CZ" dirty="0"/>
              <a:t>prohloubení společenskovědního vzdělání žáků a poskytnutí jim orientace pro další vzdělávání.</a:t>
            </a:r>
          </a:p>
          <a:p>
            <a:pPr algn="just"/>
            <a:r>
              <a:rPr lang="cs-CZ" dirty="0"/>
              <a:t>přispění k rozvoji klíčových kompetencí, zejména občanských kompetencí, kompetence učit se, pracovat s informacemi, řešit problémy.</a:t>
            </a:r>
          </a:p>
          <a:p>
            <a:pPr algn="just"/>
            <a:r>
              <a:rPr lang="cs-CZ" dirty="0"/>
              <a:t>kultivace historického, politického, sociálního, právního a ekonomického vědomí, posílení mediální a finanční gramotnosti,</a:t>
            </a:r>
          </a:p>
          <a:p>
            <a:pPr algn="just"/>
            <a:r>
              <a:rPr lang="cs-CZ" dirty="0"/>
              <a:t>podněty pro pedagogickou činnost s dětmi v návaznosti na základní vzdělávání a ve volném čase.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319088B8-F203-4779-8EA3-2EAF84B1B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1013" y="1730110"/>
            <a:ext cx="4304930" cy="430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161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BB2651DA-E4F7-4215-B789-5C803DB58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Přijetí ke studiu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1B65C468-BDD7-4976-9EAA-EB84B2ABF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cs-CZ" dirty="0"/>
              <a:t>Ke studiu jsou přijímáni uchazeči, kteří: </a:t>
            </a:r>
          </a:p>
          <a:p>
            <a:pPr marL="342900" indent="-342900" algn="just">
              <a:buAutoNum type="arabicParenR"/>
            </a:pPr>
            <a:r>
              <a:rPr lang="cs-CZ" dirty="0"/>
              <a:t>splnili povinnou školní docházku nebo úspěšně ukončili základní vzdělání před splněním povinné školní docházky;</a:t>
            </a:r>
          </a:p>
          <a:p>
            <a:pPr marL="342900" indent="-342900" algn="just">
              <a:buAutoNum type="arabicParenR"/>
            </a:pPr>
            <a:r>
              <a:rPr lang="cs-CZ" dirty="0"/>
              <a:t>splnili podmínky přijímacího řízení prokázáním vhodných schopností, vědomostí, zájmů a zdravotní způsobilosti.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Kritéria pro přijímání žáků ke studiu jsou každoročně stanovena ředitelkou školy v zákonem stanovené lhůtě a zveřejněna na webových stránkách školy.</a:t>
            </a:r>
          </a:p>
          <a:p>
            <a:pPr algn="just"/>
            <a:r>
              <a:rPr lang="cs-CZ" dirty="0"/>
              <a:t>Jednotná zkouška se skládá z písemného testu v rozsahu vzdělávacího oboru Český jazyk a literatura a z písemného testu v rozsahu vzdělávacího oboru Matematika a její aplikace. </a:t>
            </a:r>
          </a:p>
          <a:p>
            <a:pPr algn="just"/>
            <a:r>
              <a:rPr lang="cs-CZ" dirty="0"/>
              <a:t>Ke studiu je vyžadováno doložení zdravotní způsobilosti lékařem.</a:t>
            </a:r>
          </a:p>
        </p:txBody>
      </p:sp>
    </p:spTree>
    <p:extLst>
      <p:ext uri="{BB962C8B-B14F-4D97-AF65-F5344CB8AC3E}">
        <p14:creationId xmlns:p14="http://schemas.microsoft.com/office/powerpoint/2010/main" val="2124929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475175C6-9F01-42E5-AA34-F04E77A62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Způsob ukončení vzdělávání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9911F4F9-AD87-464A-BD9C-87AC8390F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/>
              <a:t>Vzdělání je ukončené maturitní zkouškou. </a:t>
            </a:r>
          </a:p>
          <a:p>
            <a:pPr algn="just"/>
            <a:r>
              <a:rPr lang="cs-CZ" dirty="0"/>
              <a:t>Konání maturitní zkoušky se řídí školským zákonem a příslušným prováděcím právním předpisem. </a:t>
            </a:r>
          </a:p>
          <a:p>
            <a:pPr algn="just"/>
            <a:r>
              <a:rPr lang="cs-CZ" dirty="0"/>
              <a:t>Maturitní zkouška se skládá ze společné a profilové části, žák získá střední vzdělání s maturitní zkouškou, jestliže úspěšně vykoná obě části maturitní zkoušky. </a:t>
            </a:r>
          </a:p>
          <a:p>
            <a:pPr algn="just"/>
            <a:r>
              <a:rPr lang="cs-CZ" dirty="0"/>
              <a:t>Dokladem o získání středního vzdělání s maturitní zkouškou je vysvědčení o maturitní zkoušce.</a:t>
            </a:r>
          </a:p>
        </p:txBody>
      </p:sp>
    </p:spTree>
    <p:extLst>
      <p:ext uri="{BB962C8B-B14F-4D97-AF65-F5344CB8AC3E}">
        <p14:creationId xmlns:p14="http://schemas.microsoft.com/office/powerpoint/2010/main" val="4160008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879F44-9766-4009-8AEE-2B8C3F4B8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Profilová část MZ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22DCF24-0505-4529-87F9-F42BFBB7C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/>
              <a:t>Písemná práce a ústní zkouška z českého jazyka</a:t>
            </a:r>
          </a:p>
          <a:p>
            <a:pPr algn="just"/>
            <a:r>
              <a:rPr lang="cs-CZ" dirty="0"/>
              <a:t>Písemná práce a ústní zkouška z cizího jazyka (pokud žák nezvolil ve společné části matematiku)</a:t>
            </a:r>
          </a:p>
          <a:p>
            <a:pPr marL="180000" indent="0" algn="just">
              <a:buNone/>
            </a:pPr>
            <a:r>
              <a:rPr lang="cs-CZ" dirty="0"/>
              <a:t>Možnost nahrazení jedné povinné profilové zkoušky z cizího jazyka, výsledkem standardizované zkoušky (jazykovým certifikátem)</a:t>
            </a:r>
          </a:p>
          <a:p>
            <a:pPr algn="just"/>
            <a:r>
              <a:rPr lang="cs-CZ" dirty="0"/>
              <a:t>Ústní zkoušky z pedagogiky a psychologie</a:t>
            </a:r>
          </a:p>
          <a:p>
            <a:pPr algn="just"/>
            <a:r>
              <a:rPr lang="cs-CZ" dirty="0"/>
              <a:t>Praktická zkouška z předmětu zvolené specializace (humanitní studia nebo hudební výchova)</a:t>
            </a:r>
          </a:p>
        </p:txBody>
      </p:sp>
    </p:spTree>
    <p:extLst>
      <p:ext uri="{BB962C8B-B14F-4D97-AF65-F5344CB8AC3E}">
        <p14:creationId xmlns:p14="http://schemas.microsoft.com/office/powerpoint/2010/main" val="2795362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97CB81-F8C7-4DCA-8E82-EC42E5981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Uplatnění absolventa v praxi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F3C65A7-A311-47B0-B005-7497B8DE0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/>
              <a:t>Absolvent je připraven ke studiu na vysokých a vyšších odborných školách, především v oblasti pedagogiky, psychologie a sociálních oborů (specializace).</a:t>
            </a:r>
          </a:p>
          <a:p>
            <a:pPr algn="just"/>
            <a:r>
              <a:rPr lang="cs-CZ" dirty="0"/>
              <a:t>Pro vstup do praxe získává absolvent v souladu se zákonem č. 563/2004 Sb. odbornou kvalifikaci pro výkon činnosti:</a:t>
            </a:r>
          </a:p>
          <a:p>
            <a:pPr marL="0" indent="0" algn="just">
              <a:buNone/>
            </a:pPr>
            <a:r>
              <a:rPr lang="cs-CZ" dirty="0"/>
              <a:t>	a) pedagoga volného času, </a:t>
            </a:r>
          </a:p>
          <a:p>
            <a:pPr marL="0" indent="0" algn="just">
              <a:buNone/>
            </a:pPr>
            <a:r>
              <a:rPr lang="cs-CZ" dirty="0"/>
              <a:t>	b) asistenta pedagoga.</a:t>
            </a:r>
          </a:p>
          <a:p>
            <a:pPr marL="0" indent="0" algn="just">
              <a:buNone/>
            </a:pPr>
            <a:r>
              <a:rPr lang="cs-CZ" dirty="0"/>
              <a:t>Jako pedagogové volného času se mohou uplatnit absolventi v oblasti zájmové a volnočasové činnosti ve školách a školských zařízeních. Vzdělání umožní absolventům uplatnit se i v různých organizacích a institucích zaměřených na volný čas dospělých. </a:t>
            </a:r>
          </a:p>
        </p:txBody>
      </p:sp>
    </p:spTree>
    <p:extLst>
      <p:ext uri="{BB962C8B-B14F-4D97-AF65-F5344CB8AC3E}">
        <p14:creationId xmlns:p14="http://schemas.microsoft.com/office/powerpoint/2010/main" val="3551655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B45966-F4A1-4ADB-997F-EB2FF288D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8221" y="4572645"/>
            <a:ext cx="10178322" cy="1492132"/>
          </a:xfrm>
        </p:spPr>
        <p:txBody>
          <a:bodyPr/>
          <a:lstStyle/>
          <a:p>
            <a:r>
              <a:rPr lang="cs-CZ" dirty="0">
                <a:solidFill>
                  <a:schemeClr val="accent1"/>
                </a:solidFill>
              </a:rPr>
              <a:t>Těšíme se na Vás</a:t>
            </a:r>
          </a:p>
        </p:txBody>
      </p:sp>
    </p:spTree>
    <p:extLst>
      <p:ext uri="{BB962C8B-B14F-4D97-AF65-F5344CB8AC3E}">
        <p14:creationId xmlns:p14="http://schemas.microsoft.com/office/powerpoint/2010/main" val="1098003839"/>
      </p:ext>
    </p:extLst>
  </p:cSld>
  <p:clrMapOvr>
    <a:masterClrMapping/>
  </p:clrMapOvr>
</p:sld>
</file>

<file path=ppt/theme/theme1.xml><?xml version="1.0" encoding="utf-8"?>
<a:theme xmlns:a="http://schemas.openxmlformats.org/drawingml/2006/main" name="Odznáček">
  <a:themeElements>
    <a:clrScheme name="Červeno-fialová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dznáček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dznáček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C1B96DA-D61E-4352-8013-F432E69A26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8CC0DF8-A3C6-4F0C-AAB6-327115DBBE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28D249-1983-451D-8451-059C0BA5C7BA}">
  <ds:schemaRefs>
    <ds:schemaRef ds:uri="16c05727-aa75-4e4a-9b5f-8a80a1165891"/>
    <ds:schemaRef ds:uri="71af3243-3dd4-4a8d-8c0d-dd76da1f02a5"/>
    <ds:schemaRef ds:uri="http://www.w3.org/XML/1998/namespace"/>
    <ds:schemaRef ds:uri="http://purl.org/dc/elements/1.1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TM10001106[[fn=Odznáček]]</Template>
  <TotalTime>0</TotalTime>
  <Words>547</Words>
  <Application>Microsoft Office PowerPoint</Application>
  <PresentationFormat>Širokoúhlá obrazovka</PresentationFormat>
  <Paragraphs>50</Paragraphs>
  <Slides>10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Arial</vt:lpstr>
      <vt:lpstr>Calibri</vt:lpstr>
      <vt:lpstr>Gill Sans MT</vt:lpstr>
      <vt:lpstr>Impact</vt:lpstr>
      <vt:lpstr>Odznáček</vt:lpstr>
      <vt:lpstr>Pedagogické lyceum</vt:lpstr>
      <vt:lpstr>Charakteristika vzdělávacího programu</vt:lpstr>
      <vt:lpstr>Učební plán</vt:lpstr>
      <vt:lpstr>Specializace hudební výchova</vt:lpstr>
      <vt:lpstr>Specializace humanitní studia</vt:lpstr>
      <vt:lpstr>Přijetí ke studiu</vt:lpstr>
      <vt:lpstr>Způsob ukončení vzdělávání</vt:lpstr>
      <vt:lpstr>Profilová část MZ</vt:lpstr>
      <vt:lpstr>Uplatnění absolventa v praxi</vt:lpstr>
      <vt:lpstr>Těšíme se na Vás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2026-01-06T10:56:27Z</dcterms:created>
  <dcterms:modified xsi:type="dcterms:W3CDTF">2026-01-14T11:49:26Z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